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8" r:id="rId4"/>
    <p:sldId id="262" r:id="rId5"/>
    <p:sldId id="257" r:id="rId6"/>
    <p:sldId id="261" r:id="rId7"/>
    <p:sldId id="259" r:id="rId8"/>
    <p:sldId id="263" r:id="rId9"/>
    <p:sldId id="260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avi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9C53F-E401-4B0E-956F-E27F7C6E6B84}" type="datetimeFigureOut">
              <a:rPr lang="fr-FR" smtClean="0"/>
              <a:t>10/03/2020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CDF89-9DBC-477E-B361-5344ED6339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3086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1F091-B51E-4D36-B730-CDBF49560989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6121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F0847-9C5D-410D-B927-884232EBB87A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88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74FC5-3FEE-41B7-B12C-C90954B49970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3321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13A0ECE-BD97-4C51-976A-E1D988547C98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85064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42F36-7664-489D-9ED7-F312158F7501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82899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1C73E1-4159-4114-8138-649378DD075A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8730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B43-101B-4CC0-B2AF-346020523EED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7059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4AC47-5BB1-478A-882F-FE3CE191BEF8}" type="datetime1">
              <a:rPr lang="fr-FR" smtClean="0"/>
              <a:t>10/03/2020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3532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B68CC-9880-4937-BCA6-E30CBDA9B96A}" type="datetime1">
              <a:rPr lang="fr-FR" smtClean="0"/>
              <a:t>10/03/2020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4462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A37-657D-4F13-AB9D-140651D78632}" type="datetime1">
              <a:rPr lang="fr-FR" smtClean="0"/>
              <a:t>10/03/2020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405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11354C-E976-4905-8BAE-73FCD106024F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9041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AA6B3-2908-472E-B7AF-E74C2451EC66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663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3019D8-9621-42C3-AEAA-93AE747D5ABB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58378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EBDE9-1A80-4BC3-8C8A-1E6E709A6D36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17597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DBB1E-C63D-4BED-825F-BB2B7275135D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729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D808-E3B4-46C0-9E8B-A18E08AD521E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68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BFF8C-7DD2-400E-A2E2-AB2A2DB91743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514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7C98E-1BAC-4C4B-9E63-55A67920FE90}" type="datetime1">
              <a:rPr lang="fr-FR" smtClean="0"/>
              <a:t>10/03/2020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97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171A3-E442-4614-BD78-0A36DB8E7F2E}" type="datetime1">
              <a:rPr lang="fr-FR" smtClean="0"/>
              <a:t>10/03/2020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33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8A5C8-A6CF-49F1-A6BD-2389634BE479}" type="datetime1">
              <a:rPr lang="fr-FR" smtClean="0"/>
              <a:t>10/03/2020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468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2F351-B8C8-4911-85CF-D615CE1688C2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2757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DC5AF-0202-463F-9F6A-C4B47BC4A505}" type="datetime1">
              <a:rPr lang="fr-FR" smtClean="0"/>
              <a:t>10/03/2020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559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C886ED9-46FE-41F2-AEDB-F6D2EED264AD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95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39B288-0705-4A4A-887A-2FEA02A1B51B}" type="datetime1">
              <a:rPr lang="fr-FR" smtClean="0"/>
              <a:t>10/03/2020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AC9CDFE-5EA6-4412-B964-3D340A06E129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9559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sv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0.svg"/><Relationship Id="rId7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11" Type="http://schemas.openxmlformats.org/officeDocument/2006/relationships/image" Target="../media/image22.png"/><Relationship Id="rId5" Type="http://schemas.openxmlformats.org/officeDocument/2006/relationships/image" Target="../media/image7.svg"/><Relationship Id="rId10" Type="http://schemas.openxmlformats.org/officeDocument/2006/relationships/image" Target="../media/image19.svg"/><Relationship Id="rId4" Type="http://schemas.openxmlformats.org/officeDocument/2006/relationships/image" Target="../media/image6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0.sv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25.svg"/><Relationship Id="rId4" Type="http://schemas.openxmlformats.org/officeDocument/2006/relationships/image" Target="../media/image6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>
                <a:latin typeface="Bahnschrift SemiCondensed" panose="020B0502040204020203" pitchFamily="34" charset="0"/>
              </a:rPr>
              <a:t>P</a:t>
            </a:r>
            <a:r>
              <a:rPr lang="fr-FR" sz="5400" dirty="0">
                <a:latin typeface="Bahnschrift SemiCondensed" panose="020B0502040204020203" pitchFamily="34" charset="0"/>
              </a:rPr>
              <a:t>atho</a:t>
            </a:r>
            <a:r>
              <a:rPr lang="fr-FR" dirty="0">
                <a:latin typeface="Bahnschrift SemiCondensed" panose="020B0502040204020203" pitchFamily="34" charset="0"/>
              </a:rPr>
              <a:t>s</a:t>
            </a:r>
            <a:r>
              <a:rPr lang="fr-FR" sz="5400" dirty="0">
                <a:latin typeface="Bahnschrift SemiCondensed" panose="020B0502040204020203" pitchFamily="34" charset="0"/>
              </a:rPr>
              <a:t>earch</a:t>
            </a:r>
            <a:endParaRPr lang="fr-FR" dirty="0">
              <a:latin typeface="Bahnschrift SemiCondensed" panose="020B0502040204020203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latin typeface="Bembo" panose="020B0604020202020204" pitchFamily="18" charset="0"/>
              </a:rPr>
              <a:t>La donnée pathologique au service de la recherche</a:t>
            </a:r>
          </a:p>
        </p:txBody>
      </p:sp>
    </p:spTree>
    <p:extLst>
      <p:ext uri="{BB962C8B-B14F-4D97-AF65-F5344CB8AC3E}">
        <p14:creationId xmlns:p14="http://schemas.microsoft.com/office/powerpoint/2010/main" val="231304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BD91C502-23F3-4805-8720-46B32B1D0BE6}"/>
              </a:ext>
            </a:extLst>
          </p:cNvPr>
          <p:cNvSpPr/>
          <p:nvPr/>
        </p:nvSpPr>
        <p:spPr>
          <a:xfrm>
            <a:off x="4377418" y="881765"/>
            <a:ext cx="3849823" cy="15319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FFE54B6-CFF9-4E8C-A5FE-6CC59BC0B1B3}"/>
              </a:ext>
            </a:extLst>
          </p:cNvPr>
          <p:cNvSpPr/>
          <p:nvPr/>
        </p:nvSpPr>
        <p:spPr>
          <a:xfrm>
            <a:off x="4225018" y="995373"/>
            <a:ext cx="3849823" cy="15319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D06049-A2F3-408C-8136-F0499FEB1F00}"/>
              </a:ext>
            </a:extLst>
          </p:cNvPr>
          <p:cNvSpPr/>
          <p:nvPr/>
        </p:nvSpPr>
        <p:spPr>
          <a:xfrm>
            <a:off x="4072618" y="1125605"/>
            <a:ext cx="3849823" cy="15319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Graphique 2" descr="Organe du cœur">
            <a:extLst>
              <a:ext uri="{FF2B5EF4-FFF2-40B4-BE49-F238E27FC236}">
                <a16:creationId xmlns:a16="http://schemas.microsoft.com/office/drawing/2014/main" id="{B39099C2-251E-4F8D-9664-A6A494A46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2624" y="899939"/>
            <a:ext cx="2207029" cy="2207029"/>
          </a:xfrm>
          <a:prstGeom prst="rect">
            <a:avLst/>
          </a:prstGeom>
        </p:spPr>
      </p:pic>
      <p:cxnSp>
        <p:nvCxnSpPr>
          <p:cNvPr id="9" name="Connecteur droit 8"/>
          <p:cNvCxnSpPr/>
          <p:nvPr/>
        </p:nvCxnSpPr>
        <p:spPr>
          <a:xfrm flipH="1">
            <a:off x="1029835" y="1274416"/>
            <a:ext cx="1267097" cy="1455942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 flipH="1">
            <a:off x="1317219" y="1471731"/>
            <a:ext cx="1267097" cy="1455942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H="1">
            <a:off x="1622019" y="1683958"/>
            <a:ext cx="1267097" cy="1455942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èche droite 16"/>
          <p:cNvSpPr/>
          <p:nvPr/>
        </p:nvSpPr>
        <p:spPr>
          <a:xfrm>
            <a:off x="2797378" y="1891563"/>
            <a:ext cx="1027851" cy="2786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Flèche droite 20"/>
          <p:cNvSpPr/>
          <p:nvPr/>
        </p:nvSpPr>
        <p:spPr>
          <a:xfrm>
            <a:off x="8352428" y="1892098"/>
            <a:ext cx="773481" cy="278632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Flèche droite 21"/>
          <p:cNvSpPr/>
          <p:nvPr/>
        </p:nvSpPr>
        <p:spPr>
          <a:xfrm rot="3638871">
            <a:off x="10112449" y="2761254"/>
            <a:ext cx="727314" cy="316027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2" name="Picture 2" descr="S:\Anatomie_pathologique\Anapath\Tumorotheque\COM\IMAGES\IMG report UFC\anatomo-pathologie-77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226" y="3429000"/>
            <a:ext cx="4145678" cy="27635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itre 1">
            <a:extLst>
              <a:ext uri="{FF2B5EF4-FFF2-40B4-BE49-F238E27FC236}">
                <a16:creationId xmlns:a16="http://schemas.microsoft.com/office/drawing/2014/main" id="{6753F8BC-6878-4F53-B8D6-C9864DF56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11973"/>
            <a:ext cx="2585258" cy="662542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L’existant</a:t>
            </a:r>
          </a:p>
        </p:txBody>
      </p:sp>
      <p:pic>
        <p:nvPicPr>
          <p:cNvPr id="41" name="Graphique 40" descr="Microscope">
            <a:extLst>
              <a:ext uri="{FF2B5EF4-FFF2-40B4-BE49-F238E27FC236}">
                <a16:creationId xmlns:a16="http://schemas.microsoft.com/office/drawing/2014/main" id="{9D76E47F-0D1C-4559-9214-5BCF80D625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82361" y="735186"/>
            <a:ext cx="1781192" cy="1781192"/>
          </a:xfrm>
          <a:prstGeom prst="rect">
            <a:avLst/>
          </a:prstGeom>
        </p:spPr>
      </p:pic>
      <p:grpSp>
        <p:nvGrpSpPr>
          <p:cNvPr id="151" name="Groupe 150">
            <a:extLst>
              <a:ext uri="{FF2B5EF4-FFF2-40B4-BE49-F238E27FC236}">
                <a16:creationId xmlns:a16="http://schemas.microsoft.com/office/drawing/2014/main" id="{C577EADD-3344-4025-915D-A74C566D165F}"/>
              </a:ext>
            </a:extLst>
          </p:cNvPr>
          <p:cNvGrpSpPr/>
          <p:nvPr/>
        </p:nvGrpSpPr>
        <p:grpSpPr>
          <a:xfrm>
            <a:off x="3847144" y="1314027"/>
            <a:ext cx="3931210" cy="1531917"/>
            <a:chOff x="3847144" y="1314027"/>
            <a:chExt cx="3931210" cy="1531917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2F374A0-1C2D-4EE7-A517-96A5FDD13BEE}"/>
                </a:ext>
              </a:extLst>
            </p:cNvPr>
            <p:cNvSpPr/>
            <p:nvPr/>
          </p:nvSpPr>
          <p:spPr>
            <a:xfrm>
              <a:off x="3928531" y="1314027"/>
              <a:ext cx="3849823" cy="153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15" name="Graphique 14" descr="Code-barres">
              <a:extLst>
                <a:ext uri="{FF2B5EF4-FFF2-40B4-BE49-F238E27FC236}">
                  <a16:creationId xmlns:a16="http://schemas.microsoft.com/office/drawing/2014/main" id="{B76C8917-3A5D-4A42-996E-2A0F612CC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5400000">
              <a:off x="3847144" y="1510604"/>
              <a:ext cx="1114424" cy="1114424"/>
            </a:xfrm>
            <a:prstGeom prst="rect">
              <a:avLst/>
            </a:prstGeom>
          </p:spPr>
        </p:pic>
        <p:pic>
          <p:nvPicPr>
            <p:cNvPr id="65" name="Image 64">
              <a:extLst>
                <a:ext uri="{FF2B5EF4-FFF2-40B4-BE49-F238E27FC236}">
                  <a16:creationId xmlns:a16="http://schemas.microsoft.com/office/drawing/2014/main" id="{51D27DE7-DA01-41E3-A89F-E3FF097FE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03231" y="1422166"/>
              <a:ext cx="2745473" cy="131565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63500"/>
            </a:effectLst>
          </p:spPr>
        </p:pic>
      </p:grp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DEE47C1A-C15E-4CC8-8BDA-F1CEC6BFC1BE}"/>
              </a:ext>
            </a:extLst>
          </p:cNvPr>
          <p:cNvGrpSpPr/>
          <p:nvPr/>
        </p:nvGrpSpPr>
        <p:grpSpPr>
          <a:xfrm>
            <a:off x="10357556" y="3407853"/>
            <a:ext cx="1529472" cy="1654867"/>
            <a:chOff x="9557285" y="3585802"/>
            <a:chExt cx="1529472" cy="1654867"/>
          </a:xfrm>
        </p:grpSpPr>
        <p:grpSp>
          <p:nvGrpSpPr>
            <p:cNvPr id="93" name="Groupe 92">
              <a:extLst>
                <a:ext uri="{FF2B5EF4-FFF2-40B4-BE49-F238E27FC236}">
                  <a16:creationId xmlns:a16="http://schemas.microsoft.com/office/drawing/2014/main" id="{8653ECF7-87E0-441F-80FC-5416D6FD19B2}"/>
                </a:ext>
              </a:extLst>
            </p:cNvPr>
            <p:cNvGrpSpPr/>
            <p:nvPr/>
          </p:nvGrpSpPr>
          <p:grpSpPr>
            <a:xfrm>
              <a:off x="9557285" y="3852578"/>
              <a:ext cx="1262213" cy="1388091"/>
              <a:chOff x="8738531" y="3940671"/>
              <a:chExt cx="1262213" cy="1388091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F4996DE0-2205-4B18-801E-40C06A11431C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92" name="Graphique 91" descr="Document">
                <a:extLst>
                  <a:ext uri="{FF2B5EF4-FFF2-40B4-BE49-F238E27FC236}">
                    <a16:creationId xmlns:a16="http://schemas.microsoft.com/office/drawing/2014/main" id="{806752FD-0CFF-45F6-B7DE-377259BD6C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94" name="Groupe 93">
              <a:extLst>
                <a:ext uri="{FF2B5EF4-FFF2-40B4-BE49-F238E27FC236}">
                  <a16:creationId xmlns:a16="http://schemas.microsoft.com/office/drawing/2014/main" id="{1819D291-67B8-4DBD-B399-F8105B2E8D9A}"/>
                </a:ext>
              </a:extLst>
            </p:cNvPr>
            <p:cNvGrpSpPr/>
            <p:nvPr/>
          </p:nvGrpSpPr>
          <p:grpSpPr>
            <a:xfrm>
              <a:off x="9638735" y="3762323"/>
              <a:ext cx="1262213" cy="1388091"/>
              <a:chOff x="8738531" y="3940671"/>
              <a:chExt cx="1262213" cy="1388091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883A4385-F911-4112-A635-8747C4041458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96" name="Graphique 95" descr="Document">
                <a:extLst>
                  <a:ext uri="{FF2B5EF4-FFF2-40B4-BE49-F238E27FC236}">
                    <a16:creationId xmlns:a16="http://schemas.microsoft.com/office/drawing/2014/main" id="{D67548AE-45CE-4CC9-A325-B5F5654AC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97" name="Groupe 96">
              <a:extLst>
                <a:ext uri="{FF2B5EF4-FFF2-40B4-BE49-F238E27FC236}">
                  <a16:creationId xmlns:a16="http://schemas.microsoft.com/office/drawing/2014/main" id="{44479318-49E3-4515-93C1-4AC0F0188BC2}"/>
                </a:ext>
              </a:extLst>
            </p:cNvPr>
            <p:cNvGrpSpPr/>
            <p:nvPr/>
          </p:nvGrpSpPr>
          <p:grpSpPr>
            <a:xfrm>
              <a:off x="9734678" y="3665648"/>
              <a:ext cx="1262213" cy="1388091"/>
              <a:chOff x="8738531" y="3940671"/>
              <a:chExt cx="1262213" cy="1388091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80D1F53D-A047-4D94-A45A-98B914474626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99" name="Graphique 98" descr="Document">
                <a:extLst>
                  <a:ext uri="{FF2B5EF4-FFF2-40B4-BE49-F238E27FC236}">
                    <a16:creationId xmlns:a16="http://schemas.microsoft.com/office/drawing/2014/main" id="{72375068-7587-46E3-ABEF-5D0E6F26E4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0AC809DB-EE1D-427C-8F2E-AD1385BD6BE9}"/>
                </a:ext>
              </a:extLst>
            </p:cNvPr>
            <p:cNvGrpSpPr/>
            <p:nvPr/>
          </p:nvGrpSpPr>
          <p:grpSpPr>
            <a:xfrm>
              <a:off x="9824544" y="3585802"/>
              <a:ext cx="1262213" cy="1388091"/>
              <a:chOff x="8738531" y="3940671"/>
              <a:chExt cx="1262213" cy="1388091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ECED77B-2346-4907-B030-C22557B10C33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02" name="Graphique 101" descr="Document">
                <a:extLst>
                  <a:ext uri="{FF2B5EF4-FFF2-40B4-BE49-F238E27FC236}">
                    <a16:creationId xmlns:a16="http://schemas.microsoft.com/office/drawing/2014/main" id="{F9ABA587-1926-49D7-A3F7-BBE6E08012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</p:grpSp>
      <p:sp>
        <p:nvSpPr>
          <p:cNvPr id="137" name="Flèche droite 21">
            <a:extLst>
              <a:ext uri="{FF2B5EF4-FFF2-40B4-BE49-F238E27FC236}">
                <a16:creationId xmlns:a16="http://schemas.microsoft.com/office/drawing/2014/main" id="{FD68A5C7-0527-4D5D-810A-0C478F3ED954}"/>
              </a:ext>
            </a:extLst>
          </p:cNvPr>
          <p:cNvSpPr/>
          <p:nvPr/>
        </p:nvSpPr>
        <p:spPr>
          <a:xfrm rot="7029228">
            <a:off x="8924714" y="2754736"/>
            <a:ext cx="727314" cy="316027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9" name="Graphique 148" descr="Lien">
            <a:extLst>
              <a:ext uri="{FF2B5EF4-FFF2-40B4-BE49-F238E27FC236}">
                <a16:creationId xmlns:a16="http://schemas.microsoft.com/office/drawing/2014/main" id="{C0F45AEF-171F-4CAC-848A-53F25F71DE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8894245">
            <a:off x="9542700" y="382964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10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e 11">
            <a:extLst>
              <a:ext uri="{FF2B5EF4-FFF2-40B4-BE49-F238E27FC236}">
                <a16:creationId xmlns:a16="http://schemas.microsoft.com/office/drawing/2014/main" id="{F9D075F4-2FBB-4F24-814F-E2BD59B3D3D9}"/>
              </a:ext>
            </a:extLst>
          </p:cNvPr>
          <p:cNvGrpSpPr/>
          <p:nvPr/>
        </p:nvGrpSpPr>
        <p:grpSpPr>
          <a:xfrm>
            <a:off x="3238766" y="1095375"/>
            <a:ext cx="7000609" cy="5162550"/>
            <a:chOff x="4715141" y="2048980"/>
            <a:chExt cx="3604299" cy="265971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DD8525-6557-4CB3-A7FD-4E03B9F46E57}"/>
                </a:ext>
              </a:extLst>
            </p:cNvPr>
            <p:cNvSpPr/>
            <p:nvPr/>
          </p:nvSpPr>
          <p:spPr>
            <a:xfrm>
              <a:off x="7393609" y="2463121"/>
              <a:ext cx="9258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CD10+ </a:t>
              </a:r>
              <a:endParaRPr lang="fr-FR" dirty="0"/>
            </a:p>
          </p:txBody>
        </p:sp>
        <p:pic>
          <p:nvPicPr>
            <p:cNvPr id="5" name="Graphique 4" descr="Questions">
              <a:extLst>
                <a:ext uri="{FF2B5EF4-FFF2-40B4-BE49-F238E27FC236}">
                  <a16:creationId xmlns:a16="http://schemas.microsoft.com/office/drawing/2014/main" id="{CC3F1A0D-0A1F-48AE-AFB9-8C2969F33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293303" y="2464727"/>
              <a:ext cx="1928545" cy="1928545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425A6A33-EA0D-4691-BBB9-8225792795AF}"/>
                </a:ext>
              </a:extLst>
            </p:cNvPr>
            <p:cNvSpPr txBox="1"/>
            <p:nvPr/>
          </p:nvSpPr>
          <p:spPr>
            <a:xfrm>
              <a:off x="6310011" y="2048980"/>
              <a:ext cx="1373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Oncocytome</a:t>
              </a:r>
              <a:endParaRPr lang="fr-FR" dirty="0"/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E494D9FB-949D-4CC1-BC52-767AE8897331}"/>
                </a:ext>
              </a:extLst>
            </p:cNvPr>
            <p:cNvSpPr txBox="1"/>
            <p:nvPr/>
          </p:nvSpPr>
          <p:spPr>
            <a:xfrm>
              <a:off x="4993292" y="2446212"/>
              <a:ext cx="1373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Rénale</a:t>
              </a:r>
              <a:endParaRPr lang="fr-FR" dirty="0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5BB6BE8-81CE-402C-AB4C-35E6070AE4ED}"/>
                </a:ext>
              </a:extLst>
            </p:cNvPr>
            <p:cNvSpPr txBox="1"/>
            <p:nvPr/>
          </p:nvSpPr>
          <p:spPr>
            <a:xfrm>
              <a:off x="4993079" y="4339363"/>
              <a:ext cx="13732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Inférieur</a:t>
              </a:r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E18C59-2E70-413C-8760-FFF4F7889D13}"/>
                </a:ext>
              </a:extLst>
            </p:cNvPr>
            <p:cNvSpPr/>
            <p:nvPr/>
          </p:nvSpPr>
          <p:spPr>
            <a:xfrm>
              <a:off x="7082124" y="3624464"/>
              <a:ext cx="7938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CK7+ </a:t>
              </a:r>
              <a:endParaRPr lang="fr-FR" dirty="0"/>
            </a:p>
          </p:txBody>
        </p:sp>
        <p:pic>
          <p:nvPicPr>
            <p:cNvPr id="10" name="Graphique 9" descr="Point d’interrogation">
              <a:extLst>
                <a:ext uri="{FF2B5EF4-FFF2-40B4-BE49-F238E27FC236}">
                  <a16:creationId xmlns:a16="http://schemas.microsoft.com/office/drawing/2014/main" id="{3AFFF848-A3D8-47FA-9FF8-8E9F7B4DD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56125">
              <a:off x="7129252" y="2920900"/>
              <a:ext cx="584110" cy="584110"/>
            </a:xfrm>
            <a:prstGeom prst="rect">
              <a:avLst/>
            </a:prstGeom>
          </p:spPr>
        </p:pic>
        <p:pic>
          <p:nvPicPr>
            <p:cNvPr id="11" name="Graphique 10" descr="Point d’interrogation">
              <a:extLst>
                <a:ext uri="{FF2B5EF4-FFF2-40B4-BE49-F238E27FC236}">
                  <a16:creationId xmlns:a16="http://schemas.microsoft.com/office/drawing/2014/main" id="{726A1ACC-903E-46A1-97FC-F2FC04030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0846515">
              <a:off x="4715141" y="2897277"/>
              <a:ext cx="584110" cy="584110"/>
            </a:xfrm>
            <a:prstGeom prst="rect">
              <a:avLst/>
            </a:prstGeom>
          </p:spPr>
        </p:pic>
      </p:grpSp>
      <p:sp>
        <p:nvSpPr>
          <p:cNvPr id="13" name="Titre 1">
            <a:extLst>
              <a:ext uri="{FF2B5EF4-FFF2-40B4-BE49-F238E27FC236}">
                <a16:creationId xmlns:a16="http://schemas.microsoft.com/office/drawing/2014/main" id="{3AF4D647-76B4-4378-BB51-586623FC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11973"/>
            <a:ext cx="4848225" cy="662542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Où ?</a:t>
            </a:r>
          </a:p>
        </p:txBody>
      </p:sp>
      <p:pic>
        <p:nvPicPr>
          <p:cNvPr id="1026" name="Picture 2" descr="Résultat de recherche d'images pour &quot;charlie ou est&quot;">
            <a:extLst>
              <a:ext uri="{FF2B5EF4-FFF2-40B4-BE49-F238E27FC236}">
                <a16:creationId xmlns:a16="http://schemas.microsoft.com/office/drawing/2014/main" id="{C2A8342C-1922-4833-8A9E-B2083BF94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1609725"/>
            <a:ext cx="190500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224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207622" y="535577"/>
            <a:ext cx="859061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RENSEIGNEMENTS CLINIQUES </a:t>
            </a:r>
            <a:r>
              <a:rPr lang="fr-FR" dirty="0"/>
              <a:t>: Ponction </a:t>
            </a:r>
            <a:r>
              <a:rPr lang="fr-FR" dirty="0" err="1"/>
              <a:t>transpariétale</a:t>
            </a:r>
            <a:r>
              <a:rPr lang="fr-FR" dirty="0"/>
              <a:t> sous contrôle TDM d'1 masse </a:t>
            </a:r>
            <a:r>
              <a:rPr lang="fr-FR" b="1" dirty="0">
                <a:solidFill>
                  <a:srgbClr val="FF0000"/>
                </a:solidFill>
              </a:rPr>
              <a:t>rénale inférieure gauche</a:t>
            </a:r>
          </a:p>
          <a:p>
            <a:endParaRPr lang="fr-FR" dirty="0"/>
          </a:p>
          <a:p>
            <a:r>
              <a:rPr lang="fr-FR" b="1" dirty="0"/>
              <a:t>MACROSCOPIE</a:t>
            </a:r>
            <a:r>
              <a:rPr lang="fr-FR" dirty="0"/>
              <a:t> : prélèvement biopsique adressés à l'état frais se compose d'une carotte de 1,1 cm de long. </a:t>
            </a:r>
          </a:p>
          <a:p>
            <a:endParaRPr lang="fr-FR" dirty="0"/>
          </a:p>
          <a:p>
            <a:r>
              <a:rPr lang="fr-FR" b="1" dirty="0"/>
              <a:t>MICROSCOPIE</a:t>
            </a:r>
            <a:r>
              <a:rPr lang="fr-FR" dirty="0"/>
              <a:t> : Ces carottes biopsiques </a:t>
            </a:r>
            <a:r>
              <a:rPr lang="fr-FR" dirty="0" err="1"/>
              <a:t>interessent</a:t>
            </a:r>
            <a:r>
              <a:rPr lang="fr-FR" dirty="0"/>
              <a:t> une lésion tumorale constituée de cellules de taille moyenne à grande, aux cytoplasmes éosinophiles assez abondants, </a:t>
            </a:r>
            <a:r>
              <a:rPr lang="fr-FR" dirty="0" err="1"/>
              <a:t>hyperchromatique</a:t>
            </a:r>
            <a:r>
              <a:rPr lang="fr-FR" dirty="0"/>
              <a:t>, Ces cellules s'organisent en travées et en structures </a:t>
            </a:r>
            <a:r>
              <a:rPr lang="fr-FR" dirty="0" err="1"/>
              <a:t>pseudotubulaires</a:t>
            </a:r>
            <a:r>
              <a:rPr lang="fr-FR" dirty="0"/>
              <a:t> </a:t>
            </a:r>
          </a:p>
          <a:p>
            <a:endParaRPr lang="fr-FR" dirty="0"/>
          </a:p>
          <a:p>
            <a:r>
              <a:rPr lang="fr-FR" b="1" dirty="0"/>
              <a:t>ETUDE IMMUNOHISTOCHIMIQUE SUR COUPES EN PARAFFINE </a:t>
            </a:r>
            <a:r>
              <a:rPr lang="fr-FR" dirty="0"/>
              <a:t>:</a:t>
            </a:r>
          </a:p>
          <a:p>
            <a:r>
              <a:rPr lang="fr-FR" dirty="0"/>
              <a:t>CK AE1/AE3 : positive assez intense et diffuse</a:t>
            </a:r>
          </a:p>
          <a:p>
            <a:r>
              <a:rPr lang="fr-FR" dirty="0"/>
              <a:t>EMA : positive assez focale</a:t>
            </a:r>
          </a:p>
          <a:p>
            <a:r>
              <a:rPr lang="fr-FR" b="1" dirty="0">
                <a:solidFill>
                  <a:srgbClr val="FF0000"/>
                </a:solidFill>
              </a:rPr>
              <a:t>CK7: positive </a:t>
            </a:r>
            <a:r>
              <a:rPr lang="fr-FR" dirty="0"/>
              <a:t>très hétérogène</a:t>
            </a:r>
          </a:p>
          <a:p>
            <a:r>
              <a:rPr lang="fr-FR" dirty="0"/>
              <a:t>P504: positive focale</a:t>
            </a:r>
          </a:p>
          <a:p>
            <a:r>
              <a:rPr lang="fr-FR" b="1" dirty="0">
                <a:solidFill>
                  <a:srgbClr val="FF0000"/>
                </a:solidFill>
              </a:rPr>
              <a:t>CD10 : positive </a:t>
            </a:r>
            <a:r>
              <a:rPr lang="fr-FR" dirty="0"/>
              <a:t>focale</a:t>
            </a:r>
          </a:p>
          <a:p>
            <a:endParaRPr lang="fr-FR" dirty="0"/>
          </a:p>
          <a:p>
            <a:r>
              <a:rPr lang="fr-FR" b="1" dirty="0"/>
              <a:t>CONCLUSION - REIN GAUCHE </a:t>
            </a:r>
            <a:r>
              <a:rPr lang="fr-FR" dirty="0"/>
              <a:t>: Tumeur à cellules </a:t>
            </a:r>
            <a:r>
              <a:rPr lang="fr-FR" dirty="0" err="1"/>
              <a:t>oncocytaires</a:t>
            </a:r>
            <a:r>
              <a:rPr lang="fr-FR" dirty="0"/>
              <a:t> dont l’aspect histologique et le profil </a:t>
            </a:r>
            <a:r>
              <a:rPr lang="fr-FR" dirty="0" err="1"/>
              <a:t>immunohistochimique</a:t>
            </a:r>
            <a:r>
              <a:rPr lang="fr-FR" dirty="0"/>
              <a:t> sont compatibles avec un</a:t>
            </a:r>
            <a:r>
              <a:rPr lang="fr-FR" b="1" dirty="0">
                <a:solidFill>
                  <a:srgbClr val="FF0000"/>
                </a:solidFill>
              </a:rPr>
              <a:t> </a:t>
            </a:r>
            <a:r>
              <a:rPr lang="fr-FR" b="1" dirty="0" err="1">
                <a:solidFill>
                  <a:srgbClr val="FF0000"/>
                </a:solidFill>
              </a:rPr>
              <a:t>oncocytome</a:t>
            </a:r>
            <a:r>
              <a:rPr lang="fr-FR" b="1" dirty="0">
                <a:solidFill>
                  <a:srgbClr val="FF0000"/>
                </a:solidFill>
              </a:rPr>
              <a:t> </a:t>
            </a:r>
            <a:r>
              <a:rPr lang="fr-FR" dirty="0"/>
              <a:t>dans la limite de ce prélèvement biopsique.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207623" y="4415246"/>
            <a:ext cx="1345474" cy="3004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9183186" y="5800306"/>
            <a:ext cx="1293224" cy="2873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2207620" y="4924698"/>
            <a:ext cx="1554483" cy="3222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2270759" y="822960"/>
            <a:ext cx="2405744" cy="3396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292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B3ADD439-1EF8-463F-B667-9C9D68D13088}"/>
              </a:ext>
            </a:extLst>
          </p:cNvPr>
          <p:cNvGrpSpPr/>
          <p:nvPr/>
        </p:nvGrpSpPr>
        <p:grpSpPr>
          <a:xfrm>
            <a:off x="835823" y="105133"/>
            <a:ext cx="1529472" cy="1654867"/>
            <a:chOff x="9557285" y="3585802"/>
            <a:chExt cx="1529472" cy="1654867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E23DD63F-6FFE-4B5E-9C53-3987D39679E3}"/>
                </a:ext>
              </a:extLst>
            </p:cNvPr>
            <p:cNvGrpSpPr/>
            <p:nvPr/>
          </p:nvGrpSpPr>
          <p:grpSpPr>
            <a:xfrm>
              <a:off x="9557285" y="3852578"/>
              <a:ext cx="1262213" cy="1388091"/>
              <a:chOff x="8738531" y="3940671"/>
              <a:chExt cx="1262213" cy="138809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4DE8E9A-0D31-498C-B372-D5F18F5A0E12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21" name="Graphique 20" descr="Document">
                <a:extLst>
                  <a:ext uri="{FF2B5EF4-FFF2-40B4-BE49-F238E27FC236}">
                    <a16:creationId xmlns:a16="http://schemas.microsoft.com/office/drawing/2014/main" id="{80A662D6-EE39-449B-A5E9-BD562149A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2F9966B6-667A-44C9-A7AE-47CFBC1C53D9}"/>
                </a:ext>
              </a:extLst>
            </p:cNvPr>
            <p:cNvGrpSpPr/>
            <p:nvPr/>
          </p:nvGrpSpPr>
          <p:grpSpPr>
            <a:xfrm>
              <a:off x="9638735" y="3762323"/>
              <a:ext cx="1262213" cy="1388091"/>
              <a:chOff x="8738531" y="3940671"/>
              <a:chExt cx="1262213" cy="1388091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5F9E659-8997-4364-B36F-2CD7498F322A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9" name="Graphique 18" descr="Document">
                <a:extLst>
                  <a:ext uri="{FF2B5EF4-FFF2-40B4-BE49-F238E27FC236}">
                    <a16:creationId xmlns:a16="http://schemas.microsoft.com/office/drawing/2014/main" id="{DF99454D-AEA7-44C7-ADDA-C47332FDF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C771AAAE-C524-459E-B721-CE5CC3F8854F}"/>
                </a:ext>
              </a:extLst>
            </p:cNvPr>
            <p:cNvGrpSpPr/>
            <p:nvPr/>
          </p:nvGrpSpPr>
          <p:grpSpPr>
            <a:xfrm>
              <a:off x="9734678" y="3665648"/>
              <a:ext cx="1262213" cy="1388091"/>
              <a:chOff x="8738531" y="3940671"/>
              <a:chExt cx="1262213" cy="138809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DE8A2EA-3974-4A05-A155-8B0524516C93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7" name="Graphique 16" descr="Document">
                <a:extLst>
                  <a:ext uri="{FF2B5EF4-FFF2-40B4-BE49-F238E27FC236}">
                    <a16:creationId xmlns:a16="http://schemas.microsoft.com/office/drawing/2014/main" id="{C96C4E46-6D1F-4C22-809A-FBCB29F6D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2907EE1B-C49C-402B-A91B-251F61845548}"/>
                </a:ext>
              </a:extLst>
            </p:cNvPr>
            <p:cNvGrpSpPr/>
            <p:nvPr/>
          </p:nvGrpSpPr>
          <p:grpSpPr>
            <a:xfrm>
              <a:off x="9824544" y="3585802"/>
              <a:ext cx="1262213" cy="1388091"/>
              <a:chOff x="8738531" y="3940671"/>
              <a:chExt cx="1262213" cy="13880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6B9CC2-3C03-4E1F-818C-AC57E309D950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5" name="Graphique 14" descr="Document">
                <a:extLst>
                  <a:ext uri="{FF2B5EF4-FFF2-40B4-BE49-F238E27FC236}">
                    <a16:creationId xmlns:a16="http://schemas.microsoft.com/office/drawing/2014/main" id="{3D51DA96-F7FF-4A52-87AA-DD4D3821E4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FD1F4147-0B9B-4FEF-9F2D-9B25D17AD654}"/>
              </a:ext>
            </a:extLst>
          </p:cNvPr>
          <p:cNvGrpSpPr/>
          <p:nvPr/>
        </p:nvGrpSpPr>
        <p:grpSpPr>
          <a:xfrm>
            <a:off x="1244192" y="1703705"/>
            <a:ext cx="2771648" cy="2771648"/>
            <a:chOff x="1442246" y="1891328"/>
            <a:chExt cx="2771648" cy="2771648"/>
          </a:xfrm>
        </p:grpSpPr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7A34CB0F-7D89-4DCD-8CE4-39071AEE6433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0" name="Forme 29">
                <a:extLst>
                  <a:ext uri="{FF2B5EF4-FFF2-40B4-BE49-F238E27FC236}">
                    <a16:creationId xmlns:a16="http://schemas.microsoft.com/office/drawing/2014/main" id="{523268BA-257C-4A3E-87AD-A6696A95DE73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Forme 4">
                <a:extLst>
                  <a:ext uri="{FF2B5EF4-FFF2-40B4-BE49-F238E27FC236}">
                    <a16:creationId xmlns:a16="http://schemas.microsoft.com/office/drawing/2014/main" id="{F093329A-0760-44BB-9648-4529454358A6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4" name="Forme 33">
              <a:extLst>
                <a:ext uri="{FF2B5EF4-FFF2-40B4-BE49-F238E27FC236}">
                  <a16:creationId xmlns:a16="http://schemas.microsoft.com/office/drawing/2014/main" id="{4016D428-277E-466D-A2BC-63EBD814D65C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A08E7EDB-5DB6-409C-A184-C710CCF68CAA}"/>
              </a:ext>
            </a:extLst>
          </p:cNvPr>
          <p:cNvGrpSpPr/>
          <p:nvPr/>
        </p:nvGrpSpPr>
        <p:grpSpPr>
          <a:xfrm flipH="1">
            <a:off x="1894343" y="-24313"/>
            <a:ext cx="2739711" cy="2771648"/>
            <a:chOff x="1442246" y="1891328"/>
            <a:chExt cx="2771648" cy="2771648"/>
          </a:xfrm>
        </p:grpSpPr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11A87A05-C8DA-4C8B-8654-147689550ED8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9" name="Forme 38">
                <a:extLst>
                  <a:ext uri="{FF2B5EF4-FFF2-40B4-BE49-F238E27FC236}">
                    <a16:creationId xmlns:a16="http://schemas.microsoft.com/office/drawing/2014/main" id="{56546460-1FE4-4645-91EE-F3FF9CCA9BFE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0" name="Forme 4">
                <a:extLst>
                  <a:ext uri="{FF2B5EF4-FFF2-40B4-BE49-F238E27FC236}">
                    <a16:creationId xmlns:a16="http://schemas.microsoft.com/office/drawing/2014/main" id="{E86B7E8D-8004-49C1-B32F-54044FF14267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8" name="Forme 37">
              <a:extLst>
                <a:ext uri="{FF2B5EF4-FFF2-40B4-BE49-F238E27FC236}">
                  <a16:creationId xmlns:a16="http://schemas.microsoft.com/office/drawing/2014/main" id="{440EC083-9E4C-4182-80E6-729BE2CE9F79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49" name="Graphique 48" descr="Base de données">
            <a:extLst>
              <a:ext uri="{FF2B5EF4-FFF2-40B4-BE49-F238E27FC236}">
                <a16:creationId xmlns:a16="http://schemas.microsoft.com/office/drawing/2014/main" id="{05E3E2EA-0864-4A17-8C8F-BED5E4FFBD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61013" y="1813812"/>
            <a:ext cx="1355790" cy="1355790"/>
          </a:xfrm>
          <a:prstGeom prst="rect">
            <a:avLst/>
          </a:prstGeom>
        </p:spPr>
      </p:pic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C374ECB9-3031-4E95-ACC2-34473308C895}"/>
              </a:ext>
            </a:extLst>
          </p:cNvPr>
          <p:cNvSpPr/>
          <p:nvPr/>
        </p:nvSpPr>
        <p:spPr>
          <a:xfrm>
            <a:off x="3873382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Flèche : droite 68">
            <a:extLst>
              <a:ext uri="{FF2B5EF4-FFF2-40B4-BE49-F238E27FC236}">
                <a16:creationId xmlns:a16="http://schemas.microsoft.com/office/drawing/2014/main" id="{EABA12E3-F2C3-495A-BE2D-7C754CD7F75B}"/>
              </a:ext>
            </a:extLst>
          </p:cNvPr>
          <p:cNvSpPr/>
          <p:nvPr/>
        </p:nvSpPr>
        <p:spPr>
          <a:xfrm>
            <a:off x="5523595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C246FEE-661F-4410-9624-57EF78BE5C6D}"/>
              </a:ext>
            </a:extLst>
          </p:cNvPr>
          <p:cNvSpPr txBox="1"/>
          <p:nvPr/>
        </p:nvSpPr>
        <p:spPr>
          <a:xfrm>
            <a:off x="3746675" y="3045840"/>
            <a:ext cx="2384465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ANONYMISATION</a:t>
            </a:r>
            <a:endParaRPr lang="fr-FR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869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B3ADD439-1EF8-463F-B667-9C9D68D13088}"/>
              </a:ext>
            </a:extLst>
          </p:cNvPr>
          <p:cNvGrpSpPr/>
          <p:nvPr/>
        </p:nvGrpSpPr>
        <p:grpSpPr>
          <a:xfrm>
            <a:off x="835823" y="105133"/>
            <a:ext cx="1529472" cy="1654867"/>
            <a:chOff x="9557285" y="3585802"/>
            <a:chExt cx="1529472" cy="1654867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E23DD63F-6FFE-4B5E-9C53-3987D39679E3}"/>
                </a:ext>
              </a:extLst>
            </p:cNvPr>
            <p:cNvGrpSpPr/>
            <p:nvPr/>
          </p:nvGrpSpPr>
          <p:grpSpPr>
            <a:xfrm>
              <a:off x="9557285" y="3852578"/>
              <a:ext cx="1262213" cy="1388091"/>
              <a:chOff x="8738531" y="3940671"/>
              <a:chExt cx="1262213" cy="138809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4DE8E9A-0D31-498C-B372-D5F18F5A0E12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21" name="Graphique 20" descr="Document">
                <a:extLst>
                  <a:ext uri="{FF2B5EF4-FFF2-40B4-BE49-F238E27FC236}">
                    <a16:creationId xmlns:a16="http://schemas.microsoft.com/office/drawing/2014/main" id="{80A662D6-EE39-449B-A5E9-BD562149A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2F9966B6-667A-44C9-A7AE-47CFBC1C53D9}"/>
                </a:ext>
              </a:extLst>
            </p:cNvPr>
            <p:cNvGrpSpPr/>
            <p:nvPr/>
          </p:nvGrpSpPr>
          <p:grpSpPr>
            <a:xfrm>
              <a:off x="9638735" y="3762323"/>
              <a:ext cx="1262213" cy="1388091"/>
              <a:chOff x="8738531" y="3940671"/>
              <a:chExt cx="1262213" cy="1388091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5F9E659-8997-4364-B36F-2CD7498F322A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9" name="Graphique 18" descr="Document">
                <a:extLst>
                  <a:ext uri="{FF2B5EF4-FFF2-40B4-BE49-F238E27FC236}">
                    <a16:creationId xmlns:a16="http://schemas.microsoft.com/office/drawing/2014/main" id="{DF99454D-AEA7-44C7-ADDA-C47332FDF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C771AAAE-C524-459E-B721-CE5CC3F8854F}"/>
                </a:ext>
              </a:extLst>
            </p:cNvPr>
            <p:cNvGrpSpPr/>
            <p:nvPr/>
          </p:nvGrpSpPr>
          <p:grpSpPr>
            <a:xfrm>
              <a:off x="9734678" y="3665648"/>
              <a:ext cx="1262213" cy="1388091"/>
              <a:chOff x="8738531" y="3940671"/>
              <a:chExt cx="1262213" cy="138809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DE8A2EA-3974-4A05-A155-8B0524516C93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7" name="Graphique 16" descr="Document">
                <a:extLst>
                  <a:ext uri="{FF2B5EF4-FFF2-40B4-BE49-F238E27FC236}">
                    <a16:creationId xmlns:a16="http://schemas.microsoft.com/office/drawing/2014/main" id="{C96C4E46-6D1F-4C22-809A-FBCB29F6D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2907EE1B-C49C-402B-A91B-251F61845548}"/>
                </a:ext>
              </a:extLst>
            </p:cNvPr>
            <p:cNvGrpSpPr/>
            <p:nvPr/>
          </p:nvGrpSpPr>
          <p:grpSpPr>
            <a:xfrm>
              <a:off x="9824544" y="3585802"/>
              <a:ext cx="1262213" cy="1388091"/>
              <a:chOff x="8738531" y="3940671"/>
              <a:chExt cx="1262213" cy="13880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6B9CC2-3C03-4E1F-818C-AC57E309D950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5" name="Graphique 14" descr="Document">
                <a:extLst>
                  <a:ext uri="{FF2B5EF4-FFF2-40B4-BE49-F238E27FC236}">
                    <a16:creationId xmlns:a16="http://schemas.microsoft.com/office/drawing/2014/main" id="{3D51DA96-F7FF-4A52-87AA-DD4D3821E4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C10D441-0BBF-4A6A-8C7B-024EAE3E6692}"/>
              </a:ext>
            </a:extLst>
          </p:cNvPr>
          <p:cNvGrpSpPr/>
          <p:nvPr/>
        </p:nvGrpSpPr>
        <p:grpSpPr>
          <a:xfrm>
            <a:off x="7988032" y="4343233"/>
            <a:ext cx="3931210" cy="1531917"/>
            <a:chOff x="3847144" y="1314027"/>
            <a:chExt cx="3931210" cy="153191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B2CEE10-9C66-4BD4-A028-53E04BE659FE}"/>
                </a:ext>
              </a:extLst>
            </p:cNvPr>
            <p:cNvSpPr/>
            <p:nvPr/>
          </p:nvSpPr>
          <p:spPr>
            <a:xfrm>
              <a:off x="3928531" y="1314027"/>
              <a:ext cx="3849823" cy="153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25" name="Graphique 24" descr="Code-barres">
              <a:extLst>
                <a:ext uri="{FF2B5EF4-FFF2-40B4-BE49-F238E27FC236}">
                  <a16:creationId xmlns:a16="http://schemas.microsoft.com/office/drawing/2014/main" id="{F11AE438-33CC-481B-AB50-E9D916730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3847144" y="1510604"/>
              <a:ext cx="1114424" cy="1114424"/>
            </a:xfrm>
            <a:prstGeom prst="rect">
              <a:avLst/>
            </a:prstGeom>
          </p:spPr>
        </p:pic>
        <p:pic>
          <p:nvPicPr>
            <p:cNvPr id="26" name="Image 25">
              <a:extLst>
                <a:ext uri="{FF2B5EF4-FFF2-40B4-BE49-F238E27FC236}">
                  <a16:creationId xmlns:a16="http://schemas.microsoft.com/office/drawing/2014/main" id="{89EC69DA-558D-48A6-AD38-8E8A9AEA9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03231" y="1422166"/>
              <a:ext cx="2745473" cy="131565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softEdge rad="63500"/>
            </a:effectLst>
          </p:spPr>
        </p:pic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FD1F4147-0B9B-4FEF-9F2D-9B25D17AD654}"/>
              </a:ext>
            </a:extLst>
          </p:cNvPr>
          <p:cNvGrpSpPr/>
          <p:nvPr/>
        </p:nvGrpSpPr>
        <p:grpSpPr>
          <a:xfrm>
            <a:off x="1244192" y="1703705"/>
            <a:ext cx="2771648" cy="2771648"/>
            <a:chOff x="1442246" y="1891328"/>
            <a:chExt cx="2771648" cy="2771648"/>
          </a:xfrm>
        </p:grpSpPr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7A34CB0F-7D89-4DCD-8CE4-39071AEE6433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0" name="Forme 29">
                <a:extLst>
                  <a:ext uri="{FF2B5EF4-FFF2-40B4-BE49-F238E27FC236}">
                    <a16:creationId xmlns:a16="http://schemas.microsoft.com/office/drawing/2014/main" id="{523268BA-257C-4A3E-87AD-A6696A95DE73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Forme 4">
                <a:extLst>
                  <a:ext uri="{FF2B5EF4-FFF2-40B4-BE49-F238E27FC236}">
                    <a16:creationId xmlns:a16="http://schemas.microsoft.com/office/drawing/2014/main" id="{F093329A-0760-44BB-9648-4529454358A6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4" name="Forme 33">
              <a:extLst>
                <a:ext uri="{FF2B5EF4-FFF2-40B4-BE49-F238E27FC236}">
                  <a16:creationId xmlns:a16="http://schemas.microsoft.com/office/drawing/2014/main" id="{4016D428-277E-466D-A2BC-63EBD814D65C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A08E7EDB-5DB6-409C-A184-C710CCF68CAA}"/>
              </a:ext>
            </a:extLst>
          </p:cNvPr>
          <p:cNvGrpSpPr/>
          <p:nvPr/>
        </p:nvGrpSpPr>
        <p:grpSpPr>
          <a:xfrm flipH="1">
            <a:off x="1894343" y="-24313"/>
            <a:ext cx="2739711" cy="2771648"/>
            <a:chOff x="1442246" y="1891328"/>
            <a:chExt cx="2771648" cy="2771648"/>
          </a:xfrm>
        </p:grpSpPr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11A87A05-C8DA-4C8B-8654-147689550ED8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9" name="Forme 38">
                <a:extLst>
                  <a:ext uri="{FF2B5EF4-FFF2-40B4-BE49-F238E27FC236}">
                    <a16:creationId xmlns:a16="http://schemas.microsoft.com/office/drawing/2014/main" id="{56546460-1FE4-4645-91EE-F3FF9CCA9BFE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0" name="Forme 4">
                <a:extLst>
                  <a:ext uri="{FF2B5EF4-FFF2-40B4-BE49-F238E27FC236}">
                    <a16:creationId xmlns:a16="http://schemas.microsoft.com/office/drawing/2014/main" id="{E86B7E8D-8004-49C1-B32F-54044FF14267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8" name="Forme 37">
              <a:extLst>
                <a:ext uri="{FF2B5EF4-FFF2-40B4-BE49-F238E27FC236}">
                  <a16:creationId xmlns:a16="http://schemas.microsoft.com/office/drawing/2014/main" id="{440EC083-9E4C-4182-80E6-729BE2CE9F79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901F90B7-AD6B-445B-92AF-68D8CE3F62E9}"/>
              </a:ext>
            </a:extLst>
          </p:cNvPr>
          <p:cNvSpPr/>
          <p:nvPr/>
        </p:nvSpPr>
        <p:spPr>
          <a:xfrm>
            <a:off x="6166139" y="799127"/>
            <a:ext cx="5270269" cy="2981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387185B1-A560-45A2-A2D0-10B660D0DB47}"/>
              </a:ext>
            </a:extLst>
          </p:cNvPr>
          <p:cNvCxnSpPr/>
          <p:nvPr/>
        </p:nvCxnSpPr>
        <p:spPr>
          <a:xfrm>
            <a:off x="9539957" y="837615"/>
            <a:ext cx="0" cy="215026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3015EA96-9D15-42EB-9F2E-6349A5AA469D}"/>
              </a:ext>
            </a:extLst>
          </p:cNvPr>
          <p:cNvSpPr txBox="1"/>
          <p:nvPr/>
        </p:nvSpPr>
        <p:spPr>
          <a:xfrm>
            <a:off x="6166139" y="794256"/>
            <a:ext cx="3504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Oncocytome rénal CD10+ CK7+ inférieur</a:t>
            </a:r>
          </a:p>
        </p:txBody>
      </p:sp>
      <p:pic>
        <p:nvPicPr>
          <p:cNvPr id="47" name="Graphique 46" descr="Loupe">
            <a:extLst>
              <a:ext uri="{FF2B5EF4-FFF2-40B4-BE49-F238E27FC236}">
                <a16:creationId xmlns:a16="http://schemas.microsoft.com/office/drawing/2014/main" id="{9F7896CB-CA1C-4729-B449-D29597B8FD0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112660" y="825330"/>
            <a:ext cx="262369" cy="262369"/>
          </a:xfrm>
          <a:prstGeom prst="rect">
            <a:avLst/>
          </a:prstGeom>
        </p:spPr>
      </p:pic>
      <p:pic>
        <p:nvPicPr>
          <p:cNvPr id="49" name="Graphique 48" descr="Base de données">
            <a:extLst>
              <a:ext uri="{FF2B5EF4-FFF2-40B4-BE49-F238E27FC236}">
                <a16:creationId xmlns:a16="http://schemas.microsoft.com/office/drawing/2014/main" id="{05E3E2EA-0864-4A17-8C8F-BED5E4FFBD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61013" y="1813812"/>
            <a:ext cx="1355790" cy="1355790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7886E473-8BBE-465B-AA6C-104C4593BC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66139" y="1114342"/>
            <a:ext cx="5270269" cy="186009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7" name="Forme libre : forme 56">
            <a:extLst>
              <a:ext uri="{FF2B5EF4-FFF2-40B4-BE49-F238E27FC236}">
                <a16:creationId xmlns:a16="http://schemas.microsoft.com/office/drawing/2014/main" id="{45841E2C-9028-439F-B0C5-645F8E3350E5}"/>
              </a:ext>
            </a:extLst>
          </p:cNvPr>
          <p:cNvSpPr/>
          <p:nvPr/>
        </p:nvSpPr>
        <p:spPr>
          <a:xfrm>
            <a:off x="5833883" y="3631100"/>
            <a:ext cx="2005289" cy="2857500"/>
          </a:xfrm>
          <a:custGeom>
            <a:avLst/>
            <a:gdLst>
              <a:gd name="connsiteX0" fmla="*/ 210864 w 2178924"/>
              <a:gd name="connsiteY0" fmla="*/ 2643188 h 2857500"/>
              <a:gd name="connsiteX1" fmla="*/ 210864 w 2178924"/>
              <a:gd name="connsiteY1" fmla="*/ 214313 h 2857500"/>
              <a:gd name="connsiteX2" fmla="*/ 1089462 w 2178924"/>
              <a:gd name="connsiteY2" fmla="*/ 214313 h 2857500"/>
              <a:gd name="connsiteX3" fmla="*/ 1089462 w 2178924"/>
              <a:gd name="connsiteY3" fmla="*/ 964406 h 2857500"/>
              <a:gd name="connsiteX4" fmla="*/ 1968061 w 2178924"/>
              <a:gd name="connsiteY4" fmla="*/ 964406 h 2857500"/>
              <a:gd name="connsiteX5" fmla="*/ 1968061 w 2178924"/>
              <a:gd name="connsiteY5" fmla="*/ 2643188 h 2857500"/>
              <a:gd name="connsiteX6" fmla="*/ 210864 w 2178924"/>
              <a:gd name="connsiteY6" fmla="*/ 2643188 h 2857500"/>
              <a:gd name="connsiteX7" fmla="*/ 1300326 w 2178924"/>
              <a:gd name="connsiteY7" fmla="*/ 303609 h 2857500"/>
              <a:gd name="connsiteX8" fmla="*/ 1739625 w 2178924"/>
              <a:gd name="connsiteY8" fmla="*/ 750094 h 2857500"/>
              <a:gd name="connsiteX9" fmla="*/ 1300326 w 2178924"/>
              <a:gd name="connsiteY9" fmla="*/ 750094 h 2857500"/>
              <a:gd name="connsiteX10" fmla="*/ 1300326 w 2178924"/>
              <a:gd name="connsiteY10" fmla="*/ 303609 h 2857500"/>
              <a:gd name="connsiteX11" fmla="*/ 1300326 w 2178924"/>
              <a:gd name="connsiteY11" fmla="*/ 0 h 2857500"/>
              <a:gd name="connsiteX12" fmla="*/ 0 w 2178924"/>
              <a:gd name="connsiteY12" fmla="*/ 0 h 2857500"/>
              <a:gd name="connsiteX13" fmla="*/ 0 w 2178924"/>
              <a:gd name="connsiteY13" fmla="*/ 2857500 h 2857500"/>
              <a:gd name="connsiteX14" fmla="*/ 2178924 w 2178924"/>
              <a:gd name="connsiteY14" fmla="*/ 2857500 h 2857500"/>
              <a:gd name="connsiteX15" fmla="*/ 2178924 w 2178924"/>
              <a:gd name="connsiteY15" fmla="*/ 785813 h 2857500"/>
              <a:gd name="connsiteX16" fmla="*/ 1300326 w 2178924"/>
              <a:gd name="connsiteY16" fmla="*/ 0 h 28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78924" h="2857500">
                <a:moveTo>
                  <a:pt x="210864" y="2643188"/>
                </a:moveTo>
                <a:lnTo>
                  <a:pt x="210864" y="214313"/>
                </a:lnTo>
                <a:lnTo>
                  <a:pt x="1089462" y="214313"/>
                </a:lnTo>
                <a:lnTo>
                  <a:pt x="1089462" y="964406"/>
                </a:lnTo>
                <a:lnTo>
                  <a:pt x="1968061" y="964406"/>
                </a:lnTo>
                <a:lnTo>
                  <a:pt x="1968061" y="2643188"/>
                </a:lnTo>
                <a:lnTo>
                  <a:pt x="210864" y="2643188"/>
                </a:lnTo>
                <a:close/>
                <a:moveTo>
                  <a:pt x="1300326" y="303609"/>
                </a:moveTo>
                <a:lnTo>
                  <a:pt x="1739625" y="750094"/>
                </a:lnTo>
                <a:lnTo>
                  <a:pt x="1300326" y="750094"/>
                </a:lnTo>
                <a:lnTo>
                  <a:pt x="1300326" y="303609"/>
                </a:lnTo>
                <a:close/>
                <a:moveTo>
                  <a:pt x="1300326" y="0"/>
                </a:moveTo>
                <a:lnTo>
                  <a:pt x="0" y="0"/>
                </a:lnTo>
                <a:lnTo>
                  <a:pt x="0" y="2857500"/>
                </a:lnTo>
                <a:lnTo>
                  <a:pt x="2178924" y="2857500"/>
                </a:lnTo>
                <a:lnTo>
                  <a:pt x="2178924" y="785813"/>
                </a:lnTo>
                <a:lnTo>
                  <a:pt x="13003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5122" cap="flat">
            <a:noFill/>
            <a:prstDash val="solid"/>
            <a:miter/>
          </a:ln>
        </p:spPr>
        <p:txBody>
          <a:bodyPr rtlCol="0" anchor="ctr"/>
          <a:lstStyle/>
          <a:p>
            <a:endParaRPr lang="fr-FR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48BB566-6CFF-4F54-8301-CC9945A9BCDF}"/>
              </a:ext>
            </a:extLst>
          </p:cNvPr>
          <p:cNvSpPr/>
          <p:nvPr/>
        </p:nvSpPr>
        <p:spPr>
          <a:xfrm>
            <a:off x="6276233" y="5183199"/>
            <a:ext cx="925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CD10+ 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24CFF690-16A8-4973-AE5A-1AE479DEB780}"/>
              </a:ext>
            </a:extLst>
          </p:cNvPr>
          <p:cNvSpPr txBox="1"/>
          <p:nvPr/>
        </p:nvSpPr>
        <p:spPr>
          <a:xfrm>
            <a:off x="6262944" y="4690518"/>
            <a:ext cx="1373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Oncocytome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0C0D653C-9FFC-4D01-A8DA-FEAEF7855EA1}"/>
              </a:ext>
            </a:extLst>
          </p:cNvPr>
          <p:cNvSpPr txBox="1"/>
          <p:nvPr/>
        </p:nvSpPr>
        <p:spPr>
          <a:xfrm>
            <a:off x="6274342" y="4936604"/>
            <a:ext cx="1373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Rénale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D3D57A00-90CA-4482-B59B-2AC83E336AE2}"/>
              </a:ext>
            </a:extLst>
          </p:cNvPr>
          <p:cNvSpPr txBox="1"/>
          <p:nvPr/>
        </p:nvSpPr>
        <p:spPr>
          <a:xfrm>
            <a:off x="6276036" y="5697934"/>
            <a:ext cx="1373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Inférieur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C608BF8-3BC8-4499-AC19-E80C16D6547B}"/>
              </a:ext>
            </a:extLst>
          </p:cNvPr>
          <p:cNvSpPr/>
          <p:nvPr/>
        </p:nvSpPr>
        <p:spPr>
          <a:xfrm>
            <a:off x="6276036" y="5433422"/>
            <a:ext cx="7938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CK7+ 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C374ECB9-3031-4E95-ACC2-34473308C895}"/>
              </a:ext>
            </a:extLst>
          </p:cNvPr>
          <p:cNvSpPr/>
          <p:nvPr/>
        </p:nvSpPr>
        <p:spPr>
          <a:xfrm>
            <a:off x="3873382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Flèche : droite 68">
            <a:extLst>
              <a:ext uri="{FF2B5EF4-FFF2-40B4-BE49-F238E27FC236}">
                <a16:creationId xmlns:a16="http://schemas.microsoft.com/office/drawing/2014/main" id="{EABA12E3-F2C3-495A-BE2D-7C754CD7F75B}"/>
              </a:ext>
            </a:extLst>
          </p:cNvPr>
          <p:cNvSpPr/>
          <p:nvPr/>
        </p:nvSpPr>
        <p:spPr>
          <a:xfrm>
            <a:off x="5523595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F5EEA2C3-FCCE-4FDE-AB27-2A175B777A89}"/>
              </a:ext>
            </a:extLst>
          </p:cNvPr>
          <p:cNvSpPr txBox="1"/>
          <p:nvPr/>
        </p:nvSpPr>
        <p:spPr>
          <a:xfrm>
            <a:off x="3746675" y="3045840"/>
            <a:ext cx="2384465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ANONYMISATION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71" name="Titre 1">
            <a:extLst>
              <a:ext uri="{FF2B5EF4-FFF2-40B4-BE49-F238E27FC236}">
                <a16:creationId xmlns:a16="http://schemas.microsoft.com/office/drawing/2014/main" id="{2F9DD237-7302-443F-87BE-7084CC3A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139" y="87399"/>
            <a:ext cx="5270269" cy="662542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Moteur de recherche</a:t>
            </a:r>
          </a:p>
        </p:txBody>
      </p:sp>
    </p:spTree>
    <p:extLst>
      <p:ext uri="{BB962C8B-B14F-4D97-AF65-F5344CB8AC3E}">
        <p14:creationId xmlns:p14="http://schemas.microsoft.com/office/powerpoint/2010/main" val="366213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6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61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bldLvl="5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59C356-3A02-4D19-87C7-6B3AD334E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Maquette moteur de recherche (#google power)</a:t>
            </a:r>
          </a:p>
        </p:txBody>
      </p:sp>
      <p:pic>
        <p:nvPicPr>
          <p:cNvPr id="3" name="DemoPathoSearch">
            <a:hlinkClick r:id="" action="ppaction://media"/>
            <a:extLst>
              <a:ext uri="{FF2B5EF4-FFF2-40B4-BE49-F238E27FC236}">
                <a16:creationId xmlns:a16="http://schemas.microsoft.com/office/drawing/2014/main" id="{97D1865C-E576-4E62-9D30-6F695D8BFB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74" t="9774" r="1658" b="11073"/>
          <a:stretch/>
        </p:blipFill>
        <p:spPr>
          <a:xfrm>
            <a:off x="1467299" y="1428750"/>
            <a:ext cx="1039459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2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B3ADD439-1EF8-463F-B667-9C9D68D13088}"/>
              </a:ext>
            </a:extLst>
          </p:cNvPr>
          <p:cNvGrpSpPr/>
          <p:nvPr/>
        </p:nvGrpSpPr>
        <p:grpSpPr>
          <a:xfrm>
            <a:off x="835823" y="105133"/>
            <a:ext cx="1529472" cy="1654867"/>
            <a:chOff x="9557285" y="3585802"/>
            <a:chExt cx="1529472" cy="1654867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E23DD63F-6FFE-4B5E-9C53-3987D39679E3}"/>
                </a:ext>
              </a:extLst>
            </p:cNvPr>
            <p:cNvGrpSpPr/>
            <p:nvPr/>
          </p:nvGrpSpPr>
          <p:grpSpPr>
            <a:xfrm>
              <a:off x="9557285" y="3852578"/>
              <a:ext cx="1262213" cy="1388091"/>
              <a:chOff x="8738531" y="3940671"/>
              <a:chExt cx="1262213" cy="138809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4DE8E9A-0D31-498C-B372-D5F18F5A0E12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21" name="Graphique 20" descr="Document">
                <a:extLst>
                  <a:ext uri="{FF2B5EF4-FFF2-40B4-BE49-F238E27FC236}">
                    <a16:creationId xmlns:a16="http://schemas.microsoft.com/office/drawing/2014/main" id="{80A662D6-EE39-449B-A5E9-BD562149A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2F9966B6-667A-44C9-A7AE-47CFBC1C53D9}"/>
                </a:ext>
              </a:extLst>
            </p:cNvPr>
            <p:cNvGrpSpPr/>
            <p:nvPr/>
          </p:nvGrpSpPr>
          <p:grpSpPr>
            <a:xfrm>
              <a:off x="9638735" y="3762323"/>
              <a:ext cx="1262213" cy="1388091"/>
              <a:chOff x="8738531" y="3940671"/>
              <a:chExt cx="1262213" cy="1388091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5F9E659-8997-4364-B36F-2CD7498F322A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9" name="Graphique 18" descr="Document">
                <a:extLst>
                  <a:ext uri="{FF2B5EF4-FFF2-40B4-BE49-F238E27FC236}">
                    <a16:creationId xmlns:a16="http://schemas.microsoft.com/office/drawing/2014/main" id="{DF99454D-AEA7-44C7-ADDA-C47332FDF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C771AAAE-C524-459E-B721-CE5CC3F8854F}"/>
                </a:ext>
              </a:extLst>
            </p:cNvPr>
            <p:cNvGrpSpPr/>
            <p:nvPr/>
          </p:nvGrpSpPr>
          <p:grpSpPr>
            <a:xfrm>
              <a:off x="9734678" y="3665648"/>
              <a:ext cx="1262213" cy="1388091"/>
              <a:chOff x="8738531" y="3940671"/>
              <a:chExt cx="1262213" cy="138809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DE8A2EA-3974-4A05-A155-8B0524516C93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7" name="Graphique 16" descr="Document">
                <a:extLst>
                  <a:ext uri="{FF2B5EF4-FFF2-40B4-BE49-F238E27FC236}">
                    <a16:creationId xmlns:a16="http://schemas.microsoft.com/office/drawing/2014/main" id="{C96C4E46-6D1F-4C22-809A-FBCB29F6D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2907EE1B-C49C-402B-A91B-251F61845548}"/>
                </a:ext>
              </a:extLst>
            </p:cNvPr>
            <p:cNvGrpSpPr/>
            <p:nvPr/>
          </p:nvGrpSpPr>
          <p:grpSpPr>
            <a:xfrm>
              <a:off x="9824544" y="3585802"/>
              <a:ext cx="1262213" cy="1388091"/>
              <a:chOff x="8738531" y="3940671"/>
              <a:chExt cx="1262213" cy="13880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6B9CC2-3C03-4E1F-818C-AC57E309D950}"/>
                  </a:ext>
                </a:extLst>
              </p:cNvPr>
              <p:cNvSpPr/>
              <p:nvPr/>
            </p:nvSpPr>
            <p:spPr>
              <a:xfrm>
                <a:off x="8915924" y="4021260"/>
                <a:ext cx="872711" cy="12269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15" name="Graphique 14" descr="Document">
                <a:extLst>
                  <a:ext uri="{FF2B5EF4-FFF2-40B4-BE49-F238E27FC236}">
                    <a16:creationId xmlns:a16="http://schemas.microsoft.com/office/drawing/2014/main" id="{3D51DA96-F7FF-4A52-87AA-DD4D3821E4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738531" y="3940671"/>
                <a:ext cx="1262213" cy="1388091"/>
              </a:xfrm>
              <a:prstGeom prst="rect">
                <a:avLst/>
              </a:prstGeom>
            </p:spPr>
          </p:pic>
        </p:grp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B2CEE10-9C66-4BD4-A028-53E04BE659FE}"/>
              </a:ext>
            </a:extLst>
          </p:cNvPr>
          <p:cNvSpPr/>
          <p:nvPr/>
        </p:nvSpPr>
        <p:spPr>
          <a:xfrm>
            <a:off x="8190242" y="3401800"/>
            <a:ext cx="3849823" cy="15319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Graphique 24" descr="Code-barres">
            <a:extLst>
              <a:ext uri="{FF2B5EF4-FFF2-40B4-BE49-F238E27FC236}">
                <a16:creationId xmlns:a16="http://schemas.microsoft.com/office/drawing/2014/main" id="{F11AE438-33CC-481B-AB50-E9D9167301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8108855" y="3598377"/>
            <a:ext cx="1114424" cy="1114424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89EC69DA-558D-48A6-AD38-8E8A9AEA9C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4942" y="3509939"/>
            <a:ext cx="2745473" cy="13156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63500"/>
          </a:effectLst>
        </p:spPr>
      </p:pic>
      <p:grpSp>
        <p:nvGrpSpPr>
          <p:cNvPr id="35" name="Groupe 34">
            <a:extLst>
              <a:ext uri="{FF2B5EF4-FFF2-40B4-BE49-F238E27FC236}">
                <a16:creationId xmlns:a16="http://schemas.microsoft.com/office/drawing/2014/main" id="{FD1F4147-0B9B-4FEF-9F2D-9B25D17AD654}"/>
              </a:ext>
            </a:extLst>
          </p:cNvPr>
          <p:cNvGrpSpPr/>
          <p:nvPr/>
        </p:nvGrpSpPr>
        <p:grpSpPr>
          <a:xfrm>
            <a:off x="1244192" y="1703705"/>
            <a:ext cx="2771648" cy="2771648"/>
            <a:chOff x="1442246" y="1891328"/>
            <a:chExt cx="2771648" cy="2771648"/>
          </a:xfrm>
        </p:grpSpPr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7A34CB0F-7D89-4DCD-8CE4-39071AEE6433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0" name="Forme 29">
                <a:extLst>
                  <a:ext uri="{FF2B5EF4-FFF2-40B4-BE49-F238E27FC236}">
                    <a16:creationId xmlns:a16="http://schemas.microsoft.com/office/drawing/2014/main" id="{523268BA-257C-4A3E-87AD-A6696A95DE73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Forme 4">
                <a:extLst>
                  <a:ext uri="{FF2B5EF4-FFF2-40B4-BE49-F238E27FC236}">
                    <a16:creationId xmlns:a16="http://schemas.microsoft.com/office/drawing/2014/main" id="{F093329A-0760-44BB-9648-4529454358A6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4" name="Forme 33">
              <a:extLst>
                <a:ext uri="{FF2B5EF4-FFF2-40B4-BE49-F238E27FC236}">
                  <a16:creationId xmlns:a16="http://schemas.microsoft.com/office/drawing/2014/main" id="{4016D428-277E-466D-A2BC-63EBD814D65C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A08E7EDB-5DB6-409C-A184-C710CCF68CAA}"/>
              </a:ext>
            </a:extLst>
          </p:cNvPr>
          <p:cNvGrpSpPr/>
          <p:nvPr/>
        </p:nvGrpSpPr>
        <p:grpSpPr>
          <a:xfrm flipH="1">
            <a:off x="1894343" y="-24313"/>
            <a:ext cx="2739711" cy="2771648"/>
            <a:chOff x="1442246" y="1891328"/>
            <a:chExt cx="2771648" cy="2771648"/>
          </a:xfrm>
        </p:grpSpPr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11A87A05-C8DA-4C8B-8654-147689550ED8}"/>
                </a:ext>
              </a:extLst>
            </p:cNvPr>
            <p:cNvGrpSpPr/>
            <p:nvPr/>
          </p:nvGrpSpPr>
          <p:grpSpPr>
            <a:xfrm>
              <a:off x="1851576" y="2295388"/>
              <a:ext cx="2123675" cy="2123675"/>
              <a:chOff x="3273095" y="238642"/>
              <a:chExt cx="2123675" cy="2123675"/>
            </a:xfrm>
          </p:grpSpPr>
          <p:sp>
            <p:nvSpPr>
              <p:cNvPr id="39" name="Forme 38">
                <a:extLst>
                  <a:ext uri="{FF2B5EF4-FFF2-40B4-BE49-F238E27FC236}">
                    <a16:creationId xmlns:a16="http://schemas.microsoft.com/office/drawing/2014/main" id="{56546460-1FE4-4645-91EE-F3FF9CCA9BFE}"/>
                  </a:ext>
                </a:extLst>
              </p:cNvPr>
              <p:cNvSpPr/>
              <p:nvPr/>
            </p:nvSpPr>
            <p:spPr>
              <a:xfrm rot="20700000">
                <a:off x="3273095" y="238642"/>
                <a:ext cx="2123675" cy="2123675"/>
              </a:xfrm>
              <a:prstGeom prst="gear6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0" name="Forme 4">
                <a:extLst>
                  <a:ext uri="{FF2B5EF4-FFF2-40B4-BE49-F238E27FC236}">
                    <a16:creationId xmlns:a16="http://schemas.microsoft.com/office/drawing/2014/main" id="{E86B7E8D-8004-49C1-B32F-54044FF14267}"/>
                  </a:ext>
                </a:extLst>
              </p:cNvPr>
              <p:cNvSpPr txBox="1"/>
              <p:nvPr/>
            </p:nvSpPr>
            <p:spPr>
              <a:xfrm>
                <a:off x="3738879" y="704426"/>
                <a:ext cx="1192106" cy="119210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39370" tIns="39370" rIns="39370" bIns="39370" numCol="1" spcCol="1270" anchor="ctr" anchorCtr="0">
                <a:noAutofit/>
              </a:bodyPr>
              <a:lstStyle/>
              <a:p>
                <a:pPr marL="0" lvl="0" indent="0"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fr-FR" sz="3100" kern="1200"/>
              </a:p>
            </p:txBody>
          </p:sp>
        </p:grpSp>
        <p:sp>
          <p:nvSpPr>
            <p:cNvPr id="38" name="Forme 37">
              <a:extLst>
                <a:ext uri="{FF2B5EF4-FFF2-40B4-BE49-F238E27FC236}">
                  <a16:creationId xmlns:a16="http://schemas.microsoft.com/office/drawing/2014/main" id="{440EC083-9E4C-4182-80E6-729BE2CE9F79}"/>
                </a:ext>
              </a:extLst>
            </p:cNvPr>
            <p:cNvSpPr/>
            <p:nvPr/>
          </p:nvSpPr>
          <p:spPr>
            <a:xfrm>
              <a:off x="1442246" y="1891328"/>
              <a:ext cx="2771648" cy="2771648"/>
            </a:xfrm>
            <a:prstGeom prst="leftCircularArrow">
              <a:avLst>
                <a:gd name="adj1" fmla="val 6452"/>
                <a:gd name="adj2" fmla="val 429999"/>
                <a:gd name="adj3" fmla="val 10489124"/>
                <a:gd name="adj4" fmla="val 14837806"/>
                <a:gd name="adj5" fmla="val 7527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pic>
        <p:nvPicPr>
          <p:cNvPr id="49" name="Graphique 48" descr="Base de données">
            <a:extLst>
              <a:ext uri="{FF2B5EF4-FFF2-40B4-BE49-F238E27FC236}">
                <a16:creationId xmlns:a16="http://schemas.microsoft.com/office/drawing/2014/main" id="{05E3E2EA-0864-4A17-8C8F-BED5E4FFBD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61013" y="1813812"/>
            <a:ext cx="1355790" cy="13557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648BB566-6CFF-4F54-8301-CC9945A9BCDF}"/>
              </a:ext>
            </a:extLst>
          </p:cNvPr>
          <p:cNvSpPr/>
          <p:nvPr/>
        </p:nvSpPr>
        <p:spPr>
          <a:xfrm>
            <a:off x="7084843" y="2068015"/>
            <a:ext cx="92583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CD10+ </a:t>
            </a:r>
            <a:endParaRPr lang="fr-FR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24CFF690-16A8-4973-AE5A-1AE479DEB780}"/>
              </a:ext>
            </a:extLst>
          </p:cNvPr>
          <p:cNvSpPr txBox="1"/>
          <p:nvPr/>
        </p:nvSpPr>
        <p:spPr>
          <a:xfrm>
            <a:off x="7071554" y="1575334"/>
            <a:ext cx="1373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Oncocytome</a:t>
            </a:r>
            <a:endParaRPr lang="fr-FR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0C0D653C-9FFC-4D01-A8DA-FEAEF7855EA1}"/>
              </a:ext>
            </a:extLst>
          </p:cNvPr>
          <p:cNvSpPr txBox="1"/>
          <p:nvPr/>
        </p:nvSpPr>
        <p:spPr>
          <a:xfrm>
            <a:off x="7082952" y="1821420"/>
            <a:ext cx="1373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Rénale</a:t>
            </a:r>
            <a:endParaRPr lang="fr-FR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D3D57A00-90CA-4482-B59B-2AC83E336AE2}"/>
              </a:ext>
            </a:extLst>
          </p:cNvPr>
          <p:cNvSpPr txBox="1"/>
          <p:nvPr/>
        </p:nvSpPr>
        <p:spPr>
          <a:xfrm>
            <a:off x="7084646" y="2582750"/>
            <a:ext cx="1373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Inférieur</a:t>
            </a:r>
            <a:endParaRPr lang="fr-FR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C608BF8-3BC8-4499-AC19-E80C16D6547B}"/>
              </a:ext>
            </a:extLst>
          </p:cNvPr>
          <p:cNvSpPr/>
          <p:nvPr/>
        </p:nvSpPr>
        <p:spPr>
          <a:xfrm>
            <a:off x="7084646" y="2318238"/>
            <a:ext cx="79380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CK7+ </a:t>
            </a:r>
            <a:endParaRPr lang="fr-FR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C374ECB9-3031-4E95-ACC2-34473308C895}"/>
              </a:ext>
            </a:extLst>
          </p:cNvPr>
          <p:cNvSpPr/>
          <p:nvPr/>
        </p:nvSpPr>
        <p:spPr>
          <a:xfrm>
            <a:off x="3873382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Flèche : droite 68">
            <a:extLst>
              <a:ext uri="{FF2B5EF4-FFF2-40B4-BE49-F238E27FC236}">
                <a16:creationId xmlns:a16="http://schemas.microsoft.com/office/drawing/2014/main" id="{EABA12E3-F2C3-495A-BE2D-7C754CD7F75B}"/>
              </a:ext>
            </a:extLst>
          </p:cNvPr>
          <p:cNvSpPr/>
          <p:nvPr/>
        </p:nvSpPr>
        <p:spPr>
          <a:xfrm>
            <a:off x="5523595" y="2343150"/>
            <a:ext cx="313145" cy="40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Graphique 2" descr="Smartphone">
            <a:extLst>
              <a:ext uri="{FF2B5EF4-FFF2-40B4-BE49-F238E27FC236}">
                <a16:creationId xmlns:a16="http://schemas.microsoft.com/office/drawing/2014/main" id="{2426BE26-40B4-44B6-B5A3-DA14487543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612643" y="1228725"/>
            <a:ext cx="1676910" cy="1676910"/>
          </a:xfrm>
          <a:prstGeom prst="rect">
            <a:avLst/>
          </a:prstGeom>
        </p:spPr>
      </p:pic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C7F8FBC7-4A29-4397-ADCC-3F258ACAC62A}"/>
              </a:ext>
            </a:extLst>
          </p:cNvPr>
          <p:cNvCxnSpPr>
            <a:cxnSpLocks/>
          </p:cNvCxnSpPr>
          <p:nvPr/>
        </p:nvCxnSpPr>
        <p:spPr>
          <a:xfrm>
            <a:off x="7878453" y="1412633"/>
            <a:ext cx="731096" cy="33001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DA9503EE-3436-486D-8F4E-A26FCD419D70}"/>
              </a:ext>
            </a:extLst>
          </p:cNvPr>
          <p:cNvCxnSpPr>
            <a:cxnSpLocks/>
          </p:cNvCxnSpPr>
          <p:nvPr/>
        </p:nvCxnSpPr>
        <p:spPr>
          <a:xfrm>
            <a:off x="7878453" y="1412633"/>
            <a:ext cx="731096" cy="20812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>
            <a:extLst>
              <a:ext uri="{FF2B5EF4-FFF2-40B4-BE49-F238E27FC236}">
                <a16:creationId xmlns:a16="http://schemas.microsoft.com/office/drawing/2014/main" id="{E297A564-7B5E-4CDE-B3BB-6E4C16F55693}"/>
              </a:ext>
            </a:extLst>
          </p:cNvPr>
          <p:cNvCxnSpPr>
            <a:cxnSpLocks/>
          </p:cNvCxnSpPr>
          <p:nvPr/>
        </p:nvCxnSpPr>
        <p:spPr>
          <a:xfrm flipH="1">
            <a:off x="8596205" y="3509939"/>
            <a:ext cx="13344" cy="120286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6AFEE70B-3EA7-4615-8A65-B686758F9D21}"/>
              </a:ext>
            </a:extLst>
          </p:cNvPr>
          <p:cNvSpPr txBox="1"/>
          <p:nvPr/>
        </p:nvSpPr>
        <p:spPr>
          <a:xfrm>
            <a:off x="3746675" y="3045840"/>
            <a:ext cx="2384465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rgbClr val="FF0000"/>
                </a:solidFill>
              </a:rPr>
              <a:t>ANONYMISATION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71" name="Titre 1">
            <a:extLst>
              <a:ext uri="{FF2B5EF4-FFF2-40B4-BE49-F238E27FC236}">
                <a16:creationId xmlns:a16="http://schemas.microsoft.com/office/drawing/2014/main" id="{B72AB02B-A6B6-4C2D-9D9E-FE2CA43D1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139" y="87399"/>
            <a:ext cx="5270269" cy="662542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App. scan</a:t>
            </a:r>
          </a:p>
        </p:txBody>
      </p:sp>
    </p:spTree>
    <p:extLst>
      <p:ext uri="{BB962C8B-B14F-4D97-AF65-F5344CB8AC3E}">
        <p14:creationId xmlns:p14="http://schemas.microsoft.com/office/powerpoint/2010/main" val="3599650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0954.TRIM">
            <a:hlinkClick r:id="" action="ppaction://media"/>
            <a:extLst>
              <a:ext uri="{FF2B5EF4-FFF2-40B4-BE49-F238E27FC236}">
                <a16:creationId xmlns:a16="http://schemas.microsoft.com/office/drawing/2014/main" id="{C09D7DB6-DADE-4DF8-B57A-496A9DEDCA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42780" y="1281852"/>
            <a:ext cx="2200710" cy="4764685"/>
          </a:xfr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BF274C52-0608-4B39-8E16-F069CD178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fr-FR" dirty="0"/>
              <a:t>Maquette</a:t>
            </a:r>
          </a:p>
        </p:txBody>
      </p:sp>
      <p:pic>
        <p:nvPicPr>
          <p:cNvPr id="7" name="Graphique 6" descr="Smartphone">
            <a:extLst>
              <a:ext uri="{FF2B5EF4-FFF2-40B4-BE49-F238E27FC236}">
                <a16:creationId xmlns:a16="http://schemas.microsoft.com/office/drawing/2014/main" id="{31A315C7-620E-4A5A-AD35-BF63846609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15224" y="143934"/>
            <a:ext cx="6055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</TotalTime>
  <Words>188</Words>
  <Application>Microsoft Macintosh PowerPoint</Application>
  <PresentationFormat>Grand écran</PresentationFormat>
  <Paragraphs>41</Paragraphs>
  <Slides>9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8" baseType="lpstr">
      <vt:lpstr>Bahnschrift SemiCondensed</vt:lpstr>
      <vt:lpstr>Bembo</vt:lpstr>
      <vt:lpstr>Calibri</vt:lpstr>
      <vt:lpstr>Calibri Light</vt:lpstr>
      <vt:lpstr>Franklin Gothic Book</vt:lpstr>
      <vt:lpstr>Tahoma</vt:lpstr>
      <vt:lpstr>Wingdings 2</vt:lpstr>
      <vt:lpstr>HDOfficeLightV0</vt:lpstr>
      <vt:lpstr>Cadrage</vt:lpstr>
      <vt:lpstr>Pathosearch</vt:lpstr>
      <vt:lpstr>L’existant</vt:lpstr>
      <vt:lpstr>Où ?</vt:lpstr>
      <vt:lpstr>Présentation PowerPoint</vt:lpstr>
      <vt:lpstr>Présentation PowerPoint</vt:lpstr>
      <vt:lpstr>Moteur de recherche</vt:lpstr>
      <vt:lpstr>Maquette moteur de recherche (#google power)</vt:lpstr>
      <vt:lpstr>App. scan</vt:lpstr>
      <vt:lpstr>Maquette</vt:lpstr>
    </vt:vector>
  </TitlesOfParts>
  <Company>CHRU de Besançon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fmonnien (B12461)</dc:creator>
  <cp:lastModifiedBy>Thomas Duvinage</cp:lastModifiedBy>
  <cp:revision>27</cp:revision>
  <dcterms:created xsi:type="dcterms:W3CDTF">2019-10-19T11:01:01Z</dcterms:created>
  <dcterms:modified xsi:type="dcterms:W3CDTF">2020-03-10T17:09:12Z</dcterms:modified>
</cp:coreProperties>
</file>

<file path=docProps/thumbnail.jpeg>
</file>